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chivo Black" panose="020B0A03020202020B04" pitchFamily="34" charset="0"/>
      <p:regular r:id="rId11"/>
    </p:embeddedFont>
    <p:embeddedFont>
      <p:font typeface="League Spartan" pitchFamily="2" charset="0"/>
      <p:regular r:id="rId12"/>
    </p:embeddedFont>
    <p:embeddedFont>
      <p:font typeface="Poppins" panose="020B05020405040202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2311217"/>
            <a:ext cx="12138890" cy="290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2"/>
              </a:lnSpc>
              <a:spcBef>
                <a:spcPct val="0"/>
              </a:spcBef>
            </a:pPr>
            <a:r>
              <a:rPr lang="en-US" sz="8352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ԻՆՖԻՐԱՅԻ ՀԱՆՐԱՊԵՏՈՒԹՅՈՒՆ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3648322" y="5611372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48322" y="5936677"/>
            <a:ext cx="8207862" cy="210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3"/>
              </a:lnSpc>
            </a:pPr>
            <a:r>
              <a:rPr lang="en-US" sz="30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Ինֆիրա — Մշակութային ինքնատիպություն ունեցող մի փոքր երկիր Հարավային Կովկասում</a:t>
            </a:r>
          </a:p>
          <a:p>
            <a:pPr algn="l">
              <a:lnSpc>
                <a:spcPts val="4213"/>
              </a:lnSpc>
              <a:spcBef>
                <a:spcPct val="0"/>
              </a:spcBef>
            </a:pPr>
            <a:endParaRPr lang="en-US" sz="300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54305" y="-241935"/>
            <a:ext cx="2466847" cy="10528935"/>
            <a:chOff x="0" y="0"/>
            <a:chExt cx="786130" cy="33553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6130" cy="3355340"/>
            </a:xfrm>
            <a:custGeom>
              <a:avLst/>
              <a:gdLst/>
              <a:ahLst/>
              <a:cxnLst/>
              <a:rect l="l" t="t" r="r" b="b"/>
              <a:pathLst>
                <a:path w="786130" h="3355340">
                  <a:moveTo>
                    <a:pt x="0" y="0"/>
                  </a:moveTo>
                  <a:lnTo>
                    <a:pt x="786130" y="0"/>
                  </a:lnTo>
                  <a:lnTo>
                    <a:pt x="786130" y="3355340"/>
                  </a:lnTo>
                  <a:lnTo>
                    <a:pt x="0" y="3355340"/>
                  </a:lnTo>
                  <a:close/>
                </a:path>
              </a:pathLst>
            </a:custGeom>
            <a:blipFill>
              <a:blip r:embed="rId3"/>
              <a:stretch>
                <a:fillRect l="-70042" r="-7004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5821153" y="0"/>
            <a:ext cx="2466847" cy="10528935"/>
            <a:chOff x="0" y="0"/>
            <a:chExt cx="786130" cy="33553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130" cy="3355340"/>
            </a:xfrm>
            <a:custGeom>
              <a:avLst/>
              <a:gdLst/>
              <a:ahLst/>
              <a:cxnLst/>
              <a:rect l="l" t="t" r="r" b="b"/>
              <a:pathLst>
                <a:path w="786130" h="3355340">
                  <a:moveTo>
                    <a:pt x="0" y="0"/>
                  </a:moveTo>
                  <a:lnTo>
                    <a:pt x="786130" y="0"/>
                  </a:lnTo>
                  <a:lnTo>
                    <a:pt x="786130" y="3355340"/>
                  </a:lnTo>
                  <a:lnTo>
                    <a:pt x="0" y="3355340"/>
                  </a:lnTo>
                  <a:close/>
                </a:path>
              </a:pathLst>
            </a:custGeom>
            <a:blipFill>
              <a:blip r:embed="rId4"/>
              <a:stretch>
                <a:fillRect l="-91703" r="-9170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492531" y="3222490"/>
            <a:ext cx="5651469" cy="82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ՊԱՏՄՈՒԹՅՈՒՆԸ </a:t>
            </a:r>
          </a:p>
        </p:txBody>
      </p:sp>
      <p:sp>
        <p:nvSpPr>
          <p:cNvPr id="8" name="AutoShape 8"/>
          <p:cNvSpPr/>
          <p:nvPr/>
        </p:nvSpPr>
        <p:spPr>
          <a:xfrm>
            <a:off x="3507451" y="4052075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3507451" y="4946332"/>
            <a:ext cx="8114208" cy="360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5"/>
              </a:lnSpc>
              <a:spcBef>
                <a:spcPct val="0"/>
              </a:spcBef>
            </a:pP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Ինֆիրան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որպես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տարածք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բնակեցված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եղել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դեռևս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մ.թ.ա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3-րդ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հազարամյակում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։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Ըստ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հնագիտական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տվյալների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այստեղ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գոյություն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ունեցել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վաղ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գյուղատնտեսական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մշակույթ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որի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մեջ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խաղողագործությունն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գինեգործությունն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ունեցել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են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առանցքային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դեր</a:t>
            </a:r>
            <a:r>
              <a:rPr lang="en-US" sz="297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։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434792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0" y="0"/>
            <a:ext cx="18877570" cy="4332797"/>
          </a:xfrm>
          <a:custGeom>
            <a:avLst/>
            <a:gdLst/>
            <a:ahLst/>
            <a:cxnLst/>
            <a:rect l="l" t="t" r="r" b="b"/>
            <a:pathLst>
              <a:path w="18877570" h="4332797">
                <a:moveTo>
                  <a:pt x="0" y="0"/>
                </a:moveTo>
                <a:lnTo>
                  <a:pt x="18877570" y="0"/>
                </a:lnTo>
                <a:lnTo>
                  <a:pt x="18877570" y="4332797"/>
                </a:lnTo>
                <a:lnTo>
                  <a:pt x="0" y="4332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6983" b="-21870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4392564"/>
            <a:ext cx="6713355" cy="185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0"/>
              </a:lnSpc>
              <a:spcBef>
                <a:spcPct val="0"/>
              </a:spcBef>
            </a:pPr>
            <a:r>
              <a:rPr lang="en-US" sz="5328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ԵՐԿՐԻ ԱՆՎԱՆ ԾԱԳՈՒՄԸ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14611" y="7001687"/>
            <a:ext cx="13844689" cy="286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2"/>
              </a:lnSpc>
            </a:pPr>
            <a:r>
              <a:rPr lang="en-US" sz="2737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«Ինֆիրա» անվան ծագումը ունի երկու հիմնական վարկած՝</a:t>
            </a:r>
          </a:p>
          <a:p>
            <a:pPr algn="ctr">
              <a:lnSpc>
                <a:spcPts val="3832"/>
              </a:lnSpc>
            </a:pPr>
            <a:r>
              <a:rPr lang="en-US" sz="2737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1. Լեզվաբանական վարկածով այն գալիս է հին ինֆական բառից “infir”, որն  նշանակում է «առատություն» կամ «բերք»։</a:t>
            </a:r>
          </a:p>
          <a:p>
            <a:pPr algn="ctr">
              <a:lnSpc>
                <a:spcPts val="3832"/>
              </a:lnSpc>
              <a:spcBef>
                <a:spcPct val="0"/>
              </a:spcBef>
            </a:pPr>
            <a:r>
              <a:rPr lang="en-US" sz="2737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2. Մյուս վարկածով այն կապված է տեղական առասպելի հետ, ըստ որի Ինֆիրան հիմնել է Ինֆիրա անունով մի կնոջ կերպար՝ նվիրված բնությանը և մշակմանը։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42975"/>
            <a:ext cx="64179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ԽԱՂՈՂԻ ԴԵՐԸ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028763" y="1618646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-1043743">
            <a:off x="14228325" y="485894"/>
            <a:ext cx="3702571" cy="2955325"/>
          </a:xfrm>
          <a:custGeom>
            <a:avLst/>
            <a:gdLst/>
            <a:ahLst/>
            <a:cxnLst/>
            <a:rect l="l" t="t" r="r" b="b"/>
            <a:pathLst>
              <a:path w="3702571" h="2955325">
                <a:moveTo>
                  <a:pt x="0" y="0"/>
                </a:moveTo>
                <a:lnTo>
                  <a:pt x="3702572" y="0"/>
                </a:lnTo>
                <a:lnTo>
                  <a:pt x="3702572" y="2955325"/>
                </a:lnTo>
                <a:lnTo>
                  <a:pt x="0" y="2955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82280" y="2985330"/>
            <a:ext cx="7935041" cy="5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Խաղողագործությունը Ինֆիրայի տնտեսության ու մշակույթի առանցքն է։ Այստեղ աճեցնում են բացառիկ տեղական խաղողի տեսակներ որոնցից պատրաստում են բնական գինի՝ ավանդական խմորման եղանակով։ Խաղողը ներկայություն ունի ամենուր՝ խոհանոցում, ծիսակարգերում, նույնիսկ կերպարվեստում։</a:t>
            </a:r>
          </a:p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Հենց այդ պատճառով էլ Ինֆիրային հաճախ անվանում են «Խաղողի Երկիր»։ Այստեղ խաղողը ոչ միայն արտադրական մշակաբույս է, այլ նաև՝</a:t>
            </a:r>
          </a:p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Բարեկեցության ու խաղաղության խորհրդանիշ</a:t>
            </a:r>
          </a:p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Մշակույթի կենսաբանական հիմք</a:t>
            </a:r>
          </a:p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en-US" sz="249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Տոնական արարողությունների գլխավոր մաս</a:t>
            </a:r>
          </a:p>
        </p:txBody>
      </p:sp>
      <p:sp>
        <p:nvSpPr>
          <p:cNvPr id="9" name="Freeform 9"/>
          <p:cNvSpPr/>
          <p:nvPr/>
        </p:nvSpPr>
        <p:spPr>
          <a:xfrm rot="-7928304">
            <a:off x="11966589" y="4534520"/>
            <a:ext cx="3323161" cy="2652487"/>
          </a:xfrm>
          <a:custGeom>
            <a:avLst/>
            <a:gdLst/>
            <a:ahLst/>
            <a:cxnLst/>
            <a:rect l="l" t="t" r="r" b="b"/>
            <a:pathLst>
              <a:path w="3323161" h="2652487">
                <a:moveTo>
                  <a:pt x="0" y="0"/>
                </a:moveTo>
                <a:lnTo>
                  <a:pt x="3323161" y="0"/>
                </a:lnTo>
                <a:lnTo>
                  <a:pt x="3323161" y="2652487"/>
                </a:lnTo>
                <a:lnTo>
                  <a:pt x="0" y="2652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14816">
            <a:off x="14826992" y="7021023"/>
            <a:ext cx="3416470" cy="2726964"/>
          </a:xfrm>
          <a:custGeom>
            <a:avLst/>
            <a:gdLst/>
            <a:ahLst/>
            <a:cxnLst/>
            <a:rect l="l" t="t" r="r" b="b"/>
            <a:pathLst>
              <a:path w="3416470" h="2726964">
                <a:moveTo>
                  <a:pt x="0" y="0"/>
                </a:moveTo>
                <a:lnTo>
                  <a:pt x="3416470" y="0"/>
                </a:lnTo>
                <a:lnTo>
                  <a:pt x="3416470" y="2726965"/>
                </a:lnTo>
                <a:lnTo>
                  <a:pt x="0" y="2726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760349">
            <a:off x="10421302" y="8135216"/>
            <a:ext cx="2316270" cy="1848804"/>
          </a:xfrm>
          <a:custGeom>
            <a:avLst/>
            <a:gdLst/>
            <a:ahLst/>
            <a:cxnLst/>
            <a:rect l="l" t="t" r="r" b="b"/>
            <a:pathLst>
              <a:path w="2316270" h="1848804">
                <a:moveTo>
                  <a:pt x="0" y="0"/>
                </a:moveTo>
                <a:lnTo>
                  <a:pt x="2316270" y="0"/>
                </a:lnTo>
                <a:lnTo>
                  <a:pt x="2316270" y="1848804"/>
                </a:lnTo>
                <a:lnTo>
                  <a:pt x="0" y="184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958467">
            <a:off x="10608830" y="1333698"/>
            <a:ext cx="2790994" cy="2227720"/>
          </a:xfrm>
          <a:custGeom>
            <a:avLst/>
            <a:gdLst/>
            <a:ahLst/>
            <a:cxnLst/>
            <a:rect l="l" t="t" r="r" b="b"/>
            <a:pathLst>
              <a:path w="2790994" h="2227720">
                <a:moveTo>
                  <a:pt x="0" y="0"/>
                </a:moveTo>
                <a:lnTo>
                  <a:pt x="2790993" y="0"/>
                </a:lnTo>
                <a:lnTo>
                  <a:pt x="2790993" y="2227720"/>
                </a:lnTo>
                <a:lnTo>
                  <a:pt x="0" y="222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811" y="3584567"/>
            <a:ext cx="3254698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078293" y="1465363"/>
            <a:ext cx="7600950" cy="5073634"/>
          </a:xfrm>
          <a:custGeom>
            <a:avLst/>
            <a:gdLst/>
            <a:ahLst/>
            <a:cxnLst/>
            <a:rect l="l" t="t" r="r" b="b"/>
            <a:pathLst>
              <a:path w="7600950" h="5073634">
                <a:moveTo>
                  <a:pt x="0" y="0"/>
                </a:moveTo>
                <a:lnTo>
                  <a:pt x="7600950" y="0"/>
                </a:lnTo>
                <a:lnTo>
                  <a:pt x="7600950" y="5073634"/>
                </a:lnTo>
                <a:lnTo>
                  <a:pt x="0" y="5073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365370"/>
            <a:ext cx="5499809" cy="81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76"/>
              </a:lnSpc>
              <a:spcBef>
                <a:spcPct val="0"/>
              </a:spcBef>
            </a:pPr>
            <a:r>
              <a:rPr lang="en-US" sz="476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ԴՐՈՇ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925980"/>
            <a:ext cx="8710871" cy="579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Այս դրոշը ներկայացնում է խելացի, ստեղծագործ և միասնական մի ժողովուրդ, ով ապրում է խաղաղ, բայց պատրաստ է պաշտպանվելու։ Մանուշակագույնը ցույց է տալիս հարգանք, իմաստություն ու անկախություն։ Ներսի նշանը նշանակում է, որ ժողովուրդը անցել է դժվարություններ և դարձել ավելի ուժեղ։ Ձախ կողմի խաղողի որթատունկը նշում է առատություն, մշակույթ ու միասին աշխատելու կարողություն։ Աջ կողմի ոսկեգույն ջրասամույրը խորհրդանշում է ուշադիր լինելը, հարմարվողականությունը և խաղաղ ուժը՝ պաշտպանվելու համար։ Այս դրոշը պատմում է մի ժողովրդի մասին, ով հանգիստ է, բայց ուժեղ։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20" y="1494821"/>
            <a:ext cx="65449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ԶԻՆԱՆՇԱՆԸ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1028720" y="2186817"/>
            <a:ext cx="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9792" y="2252109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9144000" y="0"/>
            <a:ext cx="3086100" cy="10287000"/>
            <a:chOff x="0" y="0"/>
            <a:chExt cx="812800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902342" y="3359778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92974" y="2729114"/>
            <a:ext cx="6780708" cy="506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0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Ինֆիրայի պետական զինանշանի վրա պատկերված է ջրասամույր, որը թաթերով բռնած է խաղողի որթ։</a:t>
            </a:r>
          </a:p>
          <a:p>
            <a:pPr algn="l">
              <a:lnSpc>
                <a:spcPts val="2916"/>
              </a:lnSpc>
            </a:pPr>
            <a:r>
              <a:rPr lang="en-US" sz="20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Ջրասամույրը ընտրվել է իբրև ազգային խորհրդանիշ՝ քանի որ այն տարածված է Ինֆիրայի գետերում և համարվում է տարածքի էկոհամակարգի կարևոր ներկայացուցիչ։ Բացի դրանից, ինֆացիների պատկերացմամբ ջրասամույրը խորհրդանշում է՝</a:t>
            </a:r>
          </a:p>
          <a:p>
            <a:pPr algn="l">
              <a:lnSpc>
                <a:spcPts val="2916"/>
              </a:lnSpc>
            </a:pPr>
            <a:r>
              <a:rPr lang="en-US" sz="20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Հարմարվողականություն</a:t>
            </a:r>
          </a:p>
          <a:p>
            <a:pPr algn="l">
              <a:lnSpc>
                <a:spcPts val="2916"/>
              </a:lnSpc>
            </a:pPr>
            <a:r>
              <a:rPr lang="en-US" sz="20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Խելամտություն</a:t>
            </a:r>
          </a:p>
          <a:p>
            <a:pPr algn="l">
              <a:lnSpc>
                <a:spcPts val="2916"/>
              </a:lnSpc>
            </a:pPr>
            <a:r>
              <a:rPr lang="en-US" sz="20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Բնական միջավայրի հարգանք</a:t>
            </a:r>
          </a:p>
          <a:p>
            <a:pPr algn="l">
              <a:lnSpc>
                <a:spcPts val="2916"/>
              </a:lnSpc>
              <a:spcBef>
                <a:spcPct val="0"/>
              </a:spcBef>
            </a:pPr>
            <a:r>
              <a:rPr lang="en-US" sz="208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Խաղողը զինանշանի վրա ցույց է տալիս մշակույթի և տնտեսության կենսունակ հիմքը։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04204" y="1228698"/>
            <a:ext cx="755985" cy="7164393"/>
            <a:chOff x="0" y="0"/>
            <a:chExt cx="199107" cy="18869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107" cy="1886918"/>
            </a:xfrm>
            <a:custGeom>
              <a:avLst/>
              <a:gdLst/>
              <a:ahLst/>
              <a:cxnLst/>
              <a:rect l="l" t="t" r="r" b="b"/>
              <a:pathLst>
                <a:path w="199107" h="1886918">
                  <a:moveTo>
                    <a:pt x="0" y="0"/>
                  </a:moveTo>
                  <a:lnTo>
                    <a:pt x="199107" y="0"/>
                  </a:lnTo>
                  <a:lnTo>
                    <a:pt x="199107" y="1886918"/>
                  </a:lnTo>
                  <a:lnTo>
                    <a:pt x="0" y="1886918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9107" cy="1934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69895" y="2161812"/>
            <a:ext cx="6908993" cy="102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87"/>
              </a:lnSpc>
              <a:spcBef>
                <a:spcPct val="0"/>
              </a:spcBef>
            </a:pPr>
            <a:r>
              <a:rPr lang="en-US" sz="599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ՄՇԱԿՈՒՅԹ 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318549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784279" y="1285556"/>
            <a:ext cx="9144000" cy="695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08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Ինֆիրական մշակույթը միաձուլում է կովկասյան, միջինասիական և հելենիստական տարրեր։ Այստեղ մեծ տեղ է տրվում բանավոր ավանդույթին՝ լեգենդներ, երգեր, հին պատումների փոխանցում։ Դպրոցներում սովորեցնում են ազգային երաժշտություն՝ դուդուկի նմանված տեղական գործիքներով։</a:t>
            </a:r>
          </a:p>
          <a:p>
            <a:pPr algn="l"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Երիտասարդները սովորում են խաղող մշակել դեռ փոքր տարիքից։ Տարեկան անցկացվում է Խաղողի Փառատոն, որի ընթացքում մրցույթներ են կազմակերպվում լավագույն գինեգործների, խաղողի քանդակողների և բանաստեղծների միջև։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94821"/>
            <a:ext cx="49574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ՕՐԵՆՔՆԵՐ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9771" y="2252109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5400000">
            <a:off x="5537585" y="-2463415"/>
            <a:ext cx="7212831" cy="18288000"/>
            <a:chOff x="0" y="0"/>
            <a:chExt cx="1899676" cy="481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9676" cy="4816592"/>
            </a:xfrm>
            <a:custGeom>
              <a:avLst/>
              <a:gdLst/>
              <a:ahLst/>
              <a:cxnLst/>
              <a:rect l="l" t="t" r="r" b="b"/>
              <a:pathLst>
                <a:path w="1899676" h="4816592">
                  <a:moveTo>
                    <a:pt x="0" y="0"/>
                  </a:moveTo>
                  <a:lnTo>
                    <a:pt x="1899676" y="0"/>
                  </a:lnTo>
                  <a:lnTo>
                    <a:pt x="189967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99676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023326" y="953401"/>
            <a:ext cx="6235974" cy="8380198"/>
            <a:chOff x="0" y="0"/>
            <a:chExt cx="3663950" cy="4923790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t="-3989" b="-398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81325" y="3278883"/>
            <a:ext cx="9167690" cy="675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Տեղային արձակուրդ՝ բնության համար</a:t>
            </a:r>
          </a:p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Օրենք. Ամեն տարի գարնան կամ աշնան սկզբին բոլոր աշխատողներին տրվում է մեկ վճարովի արձակուրդի օր՝ բացառապես բնության մաքրման, ծառատունկի կամ այլ էկոլոգիական գործեր իրականացնելու համար:</a:t>
            </a:r>
          </a:p>
          <a:p>
            <a:pPr algn="l">
              <a:lnSpc>
                <a:spcPts val="2573"/>
              </a:lnSpc>
            </a:pPr>
            <a:endParaRPr lang="en-US" sz="1837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«Լռության ժամ» բոլոր հանրային վայրերում</a:t>
            </a:r>
          </a:p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Օրենք. Ամեն օր երեկոյան 20:30-ից 21:00 բոլոր հանրային վայրերում (այդ թվում սրճարաններում, այգիներում) գործում է «լռության կես ժամը»՝ հանգստի ու վերակենդանացման համար։</a:t>
            </a:r>
          </a:p>
          <a:p>
            <a:pPr algn="l">
              <a:lnSpc>
                <a:spcPts val="2573"/>
              </a:lnSpc>
            </a:pPr>
            <a:endParaRPr lang="en-US" sz="1837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 Պետական «կարեկցության դասեր » դպրոցներում</a:t>
            </a:r>
          </a:p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Օրենք. Յուրաքանչյուր աշակերտ՝ տարրական դպրոցից սկսած, շաբաթը մեկ անգամ մասնակցում է «կարեկցության» դասին, որը ներառում է ակտիվ լսելու, համակրանքի, բարեկամության խաղերի և կոնֆլիկտների խաղաղ լուծման ուսուցում:</a:t>
            </a:r>
          </a:p>
          <a:p>
            <a:pPr algn="l">
              <a:lnSpc>
                <a:spcPts val="2573"/>
              </a:lnSpc>
            </a:pPr>
            <a:endParaRPr lang="en-US" sz="1837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73"/>
              </a:lnSpc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4. Հանրային մշակույթի շաբաթ</a:t>
            </a:r>
          </a:p>
          <a:p>
            <a:pPr algn="l">
              <a:lnSpc>
                <a:spcPts val="2573"/>
              </a:lnSpc>
              <a:spcBef>
                <a:spcPct val="0"/>
              </a:spcBef>
            </a:pPr>
            <a:r>
              <a:rPr lang="en-US" sz="183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Օրենք. Ամեն տարվա հուլիսի առաջին շաբաթը հայտարարվում է «Հանրային մշակույթի շաբաթ», որի ընթացքում բոլոր կազմակերպությունները պարտավոր են նվազագույնը մեկ մշակութային միջոցառում կազմակերպել իրենց աշխատակիցների կամ բնակիչների համար: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16660" y="942975"/>
            <a:ext cx="4957463" cy="149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ԸՆԴՀԱՆՈՒՐ ՏՎՅԱԼՆԵՐ </a:t>
            </a:r>
          </a:p>
        </p:txBody>
      </p:sp>
      <p:sp>
        <p:nvSpPr>
          <p:cNvPr id="4" name="AutoShape 4"/>
          <p:cNvSpPr/>
          <p:nvPr/>
        </p:nvSpPr>
        <p:spPr>
          <a:xfrm>
            <a:off x="1816660" y="3062773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0"/>
            <a:ext cx="1480267" cy="10287000"/>
            <a:chOff x="0" y="0"/>
            <a:chExt cx="38986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865" cy="2709333"/>
            </a:xfrm>
            <a:custGeom>
              <a:avLst/>
              <a:gdLst/>
              <a:ahLst/>
              <a:cxnLst/>
              <a:rect l="l" t="t" r="r" b="b"/>
              <a:pathLst>
                <a:path w="389865" h="2709333">
                  <a:moveTo>
                    <a:pt x="0" y="0"/>
                  </a:moveTo>
                  <a:lnTo>
                    <a:pt x="389865" y="0"/>
                  </a:lnTo>
                  <a:lnTo>
                    <a:pt x="3898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8986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37253" y="623305"/>
            <a:ext cx="6360220" cy="8547166"/>
            <a:chOff x="0" y="0"/>
            <a:chExt cx="3663950" cy="492379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608" r="-608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816660" y="3518602"/>
            <a:ext cx="9220593" cy="452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6"/>
              </a:lnSpc>
            </a:pPr>
            <a:r>
              <a:rPr lang="en-US" sz="28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Մայրաքաղաք՝ Լիրասա</a:t>
            </a:r>
          </a:p>
          <a:p>
            <a:pPr algn="l">
              <a:lnSpc>
                <a:spcPts val="4056"/>
              </a:lnSpc>
            </a:pPr>
            <a:r>
              <a:rPr lang="en-US" sz="28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Բնակչություն՝ մոտ 420,000</a:t>
            </a:r>
          </a:p>
          <a:p>
            <a:pPr algn="l">
              <a:lnSpc>
                <a:spcPts val="4056"/>
              </a:lnSpc>
            </a:pPr>
            <a:r>
              <a:rPr lang="en-US" sz="28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Լեզու՝ ինֆական (հնդեվրոպական արմատներով)</a:t>
            </a:r>
          </a:p>
          <a:p>
            <a:pPr algn="l">
              <a:lnSpc>
                <a:spcPts val="4056"/>
              </a:lnSpc>
            </a:pPr>
            <a:r>
              <a:rPr lang="en-US" sz="28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Ինֆիրայի դրամը կոչվում է լումիար, նրա կոպեկը՝ մինա, իսկ թղթադրամը՝ աստրան։</a:t>
            </a:r>
          </a:p>
          <a:p>
            <a:pPr algn="l">
              <a:lnSpc>
                <a:spcPts val="4056"/>
              </a:lnSpc>
            </a:pPr>
            <a:r>
              <a:rPr lang="en-US" sz="28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Կառավարման ձև՝ Խորհրդարանական հանրապետություն</a:t>
            </a:r>
          </a:p>
          <a:p>
            <a:pPr algn="l">
              <a:lnSpc>
                <a:spcPts val="4056"/>
              </a:lnSpc>
              <a:spcBef>
                <a:spcPct val="0"/>
              </a:spcBef>
            </a:pPr>
            <a:r>
              <a:rPr lang="en-US" sz="28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Արտահանման հիմնական ապրանքները՝ գինի, չրացած խաղող, ձեռագործ գորգեր, մեղր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Ինֆիրայի Հանրապետություն</dc:title>
  <cp:lastModifiedBy>astghikgaboyan@gmail.com</cp:lastModifiedBy>
  <cp:revision>2</cp:revision>
  <dcterms:created xsi:type="dcterms:W3CDTF">2006-08-16T00:00:00Z</dcterms:created>
  <dcterms:modified xsi:type="dcterms:W3CDTF">2025-06-02T08:11:01Z</dcterms:modified>
  <dc:identifier>DAGpLiSraJM</dc:identifier>
</cp:coreProperties>
</file>